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209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4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Academic family tree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67B"/>
                </a:solidFill>
              </a:rPr>
              <a:t>PhD supervision, research mentorship and related academic connections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6539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2667B"/>
                </a:solidFill>
              </a:rPr>
              <a:t>BRIAN SCANNELL  |  ACADEMIC GENEALOGY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054096" y="1371600"/>
            <a:ext cx="608076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63824" y="1481328"/>
            <a:ext cx="5861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Arnold Sommerfeld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163824" y="1801368"/>
            <a:ext cx="58613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Munich · Supervisor of Heisenberg (1923)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099048" y="2139696"/>
            <a:ext cx="0" cy="201168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3054096" y="2359152"/>
            <a:ext cx="608076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63824" y="2468880"/>
            <a:ext cx="5861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Werner Heisenberg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163824" y="2788920"/>
            <a:ext cx="58613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Leipzig · Mentor of Peierls (1928–29)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099048" y="3127248"/>
            <a:ext cx="0" cy="201168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054096" y="3346704"/>
            <a:ext cx="608076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163824" y="3456432"/>
            <a:ext cx="5861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Rudolf Peierls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163824" y="3776472"/>
            <a:ext cx="58613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Leipzig PhD (1929) · Advisor of Schaefer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099048" y="4114800"/>
            <a:ext cx="0" cy="201168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3054096" y="4334256"/>
            <a:ext cx="608076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163824" y="4443984"/>
            <a:ext cx="5861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Glen W. Schaefer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163824" y="4764024"/>
            <a:ext cx="58613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Birmingham PhD (1955) · Advisor of Scannell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099048" y="5102352"/>
            <a:ext cx="0" cy="201168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3054096" y="5321808"/>
            <a:ext cx="608076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19050">
            <a:solidFill>
              <a:srgbClr val="C69B4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163824" y="5431536"/>
            <a:ext cx="5861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Brian Scannell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3163824" y="5751576"/>
            <a:ext cx="58613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Cranfield PhD (1983) · Kings Norton Medal (1984)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372600" y="2468880"/>
            <a:ext cx="22402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2667B"/>
                </a:solidFill>
              </a:rPr>
              <a:t>Heisenberg → Peierls denotes documented research mentorship; the precise formal doctoral-adviser attribution is more complex.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4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routes through Sommerfeld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67B"/>
                </a:solidFill>
              </a:rPr>
              <a:t>The Pauli branch is important for a historically accurate account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6539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2667B"/>
                </a:solidFill>
              </a:rPr>
              <a:t>BRIAN SCANNELL  |  ACADEMIC GENEALOGY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114800" y="1325880"/>
            <a:ext cx="397764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24528" y="1435608"/>
            <a:ext cx="3758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Arnold Sommerfeld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224528" y="1755648"/>
            <a:ext cx="37581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University of Munich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234440" y="2788920"/>
            <a:ext cx="4160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44168" y="2898648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Werner Heisenberg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44168" y="3218688"/>
            <a:ext cx="39410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PhD 1923 · Sommerfeld advisor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12280" y="2788920"/>
            <a:ext cx="4160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22008" y="2898648"/>
            <a:ext cx="3941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Wolfgang Pauli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922008" y="3218688"/>
            <a:ext cx="39410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PhD 1921 · Sommerfeld advisor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080760" y="2084832"/>
            <a:ext cx="0" cy="704088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6080760" y="2084832"/>
            <a:ext cx="2743200" cy="704088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4023360" y="4233672"/>
            <a:ext cx="411480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33088" y="4343400"/>
            <a:ext cx="3895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Rudolf Peierls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4133088" y="4663440"/>
            <a:ext cx="3895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Heisenberg: mentor · Pauli: thesis work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91840" y="3657600"/>
            <a:ext cx="2240280" cy="576072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8887968" y="3657600"/>
            <a:ext cx="0" cy="576072"/>
          </a:xfrm>
          <a:prstGeom prst="line">
            <a:avLst/>
          </a:prstGeom>
          <a:noFill/>
          <a:ln w="25400">
            <a:solidFill>
              <a:srgbClr val="167D87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1463040" y="5532120"/>
            <a:ext cx="9326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42A43"/>
                </a:solidFill>
              </a:rPr>
              <a:t>Peierls was examined at Leipzig by Friedrich Hund and Peter Debye in 1929, according to historical research on his doctoral file.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4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Documented doctoral connections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67B"/>
                </a:solidFill>
              </a:rPr>
              <a:t>What is established, and where the evidence needs qualification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6539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2667B"/>
                </a:solidFill>
              </a:rPr>
              <a:t>BRIAN SCANNELL  |  ACADEMIC GENEALOGY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10972800" cy="521208"/>
          </a:xfrm>
          <a:prstGeom prst="rect">
            <a:avLst/>
          </a:prstGeom>
          <a:solidFill>
            <a:srgbClr val="142A43"/>
          </a:solidFill>
          <a:ln w="12700">
            <a:solidFill>
              <a:srgbClr val="142A4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545336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Relationship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657600" y="1545336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Status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852160" y="1545336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Basis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4360" y="1947672"/>
            <a:ext cx="10972800" cy="630936"/>
          </a:xfrm>
          <a:prstGeom prst="rect">
            <a:avLst/>
          </a:prstGeom>
          <a:solidFill>
            <a:srgbClr val="EAF1F4"/>
          </a:solidFill>
          <a:ln w="3810">
            <a:solidFill>
              <a:srgbClr val="D8E3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04825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A43"/>
                </a:solidFill>
              </a:rPr>
              <a:t>Scannell → Schaefer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7600" y="204825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Confirmed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852160" y="2048256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A43"/>
                </a:solidFill>
              </a:rPr>
              <a:t>Cranfield thesis repository: supervisor G. W. Schaefer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94360" y="2587752"/>
            <a:ext cx="10972800" cy="630936"/>
          </a:xfrm>
          <a:prstGeom prst="rect">
            <a:avLst/>
          </a:prstGeom>
          <a:solidFill>
            <a:srgbClr val="FFFFFF"/>
          </a:solidFill>
          <a:ln w="3810">
            <a:solidFill>
              <a:srgbClr val="D8E3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268833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A43"/>
                </a:solidFill>
              </a:rPr>
              <a:t>Schaefer → Peierls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657600" y="268833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Confirmed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852160" y="2688336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A43"/>
                </a:solidFill>
              </a:rPr>
              <a:t>Cranfield Library fyi (Winter 2006), page 11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94360" y="3227832"/>
            <a:ext cx="10972800" cy="630936"/>
          </a:xfrm>
          <a:prstGeom prst="rect">
            <a:avLst/>
          </a:prstGeom>
          <a:solidFill>
            <a:srgbClr val="EAF1F4"/>
          </a:solidFill>
          <a:ln w="3810">
            <a:solidFill>
              <a:srgbClr val="D8E3E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32841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A43"/>
                </a:solidFill>
              </a:rPr>
              <a:t>Peierls → Heisenberg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0" y="332841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Research mentorship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852160" y="3328416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A43"/>
                </a:solidFill>
              </a:rPr>
              <a:t>Peierls trained with Heisenberg at Leipzig; not sole formal thesis supervisor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94360" y="3867912"/>
            <a:ext cx="10972800" cy="630936"/>
          </a:xfrm>
          <a:prstGeom prst="rect">
            <a:avLst/>
          </a:prstGeom>
          <a:solidFill>
            <a:srgbClr val="FFFFFF"/>
          </a:solidFill>
          <a:ln w="3810">
            <a:solidFill>
              <a:srgbClr val="D8E3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396849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A43"/>
                </a:solidFill>
              </a:rPr>
              <a:t>Peierls → Pauli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0" y="396849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Research guidance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852160" y="3968496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A43"/>
                </a:solidFill>
              </a:rPr>
              <a:t>Pauli suggested/supervised thesis problem in Zürich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94360" y="4507992"/>
            <a:ext cx="10972800" cy="630936"/>
          </a:xfrm>
          <a:prstGeom prst="rect">
            <a:avLst/>
          </a:prstGeom>
          <a:solidFill>
            <a:srgbClr val="EAF1F4"/>
          </a:solidFill>
          <a:ln w="3810">
            <a:solidFill>
              <a:srgbClr val="D8E3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0080" y="460857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A43"/>
                </a:solidFill>
              </a:rPr>
              <a:t>Heisenberg → Sommerfeld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657600" y="460857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Confirmed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852160" y="4608576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A43"/>
                </a:solidFill>
              </a:rPr>
              <a:t>University of Munich doctorate, 1923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94360" y="5148072"/>
            <a:ext cx="10972800" cy="630936"/>
          </a:xfrm>
          <a:prstGeom prst="rect">
            <a:avLst/>
          </a:prstGeom>
          <a:solidFill>
            <a:srgbClr val="FFFFFF"/>
          </a:solidFill>
          <a:ln w="3810">
            <a:solidFill>
              <a:srgbClr val="D8E3E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080" y="524865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A43"/>
                </a:solidFill>
              </a:rPr>
              <a:t>Pauli → Sommerfeld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657600" y="524865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Confirmed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852160" y="5248656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42A43"/>
                </a:solidFill>
              </a:rPr>
              <a:t>University of Munich doctorate, 1921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4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Birmingham link: Schaefer, Peierls and Bethe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67B"/>
                </a:solidFill>
              </a:rPr>
              <a:t>A personal recollection alongside contemporary documentation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6539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2667B"/>
                </a:solidFill>
              </a:rPr>
              <a:t>BRIAN SCANNELL  |  ACADEMIC GENEALOGY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777240" y="1389888"/>
            <a:ext cx="507492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499616"/>
            <a:ext cx="4855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Glen W. Schaefer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86968" y="1819656"/>
            <a:ext cx="48554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University of Birmingham · PhD awarded 1955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345936" y="1389888"/>
            <a:ext cx="507492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9050">
            <a:solidFill>
              <a:srgbClr val="167D8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55664" y="1499616"/>
            <a:ext cx="48554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A43"/>
                </a:solidFill>
              </a:rPr>
              <a:t>Rudolf Peierls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55664" y="1819656"/>
            <a:ext cx="48554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2667B"/>
                </a:solidFill>
              </a:rPr>
              <a:t>Schaefer’s documented doctoral supervisor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14400" y="2788920"/>
            <a:ext cx="10378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42A43"/>
                </a:solidFill>
              </a:rPr>
              <a:t>The 1956 Brown–Schaefer paper thanks Peierls for many helpful discussions and was communicated to the Royal Society by him.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115568" y="3840480"/>
            <a:ext cx="9930384" cy="1463040"/>
          </a:xfrm>
          <a:prstGeom prst="roundRect">
            <a:avLst/>
          </a:prstGeom>
          <a:solidFill>
            <a:srgbClr val="FFF9ED"/>
          </a:solidFill>
          <a:ln w="15240">
            <a:solidFill>
              <a:srgbClr val="C69B4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17320" y="4087368"/>
            <a:ext cx="9326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2A43"/>
                </a:solidFill>
              </a:rPr>
              <a:t>Reported external examiner: Hans Bethe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554480" y="4507992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2667B"/>
                </a:solidFill>
              </a:rPr>
              <a:t>Schaefer told Brian Scannell that Bethe gave him a difficult viva, ending “learn some general physics!” He feared he had failed, but passed.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43000" y="5760720"/>
            <a:ext cx="9784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2667B"/>
                </a:solidFill>
              </a:rPr>
              <a:t>Oral history: Schaefer’s account recollected by Scannell; the examiner identity and words await archival verification.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4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Sources and archival leads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12648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67B"/>
                </a:solidFill>
              </a:rPr>
              <a:t>A starting bibliography for a fully documented genealogy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6539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2667B"/>
                </a:solidFill>
              </a:rPr>
              <a:t>BRIAN SCANNELL  |  ACADEMIC GENEALOGY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49808" y="1325880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• Cranfield University thesis repository: Brian Scannell, Quantification of the interactive motions of the atmospheric surface layer and a conifer canopy (1983); supervisor G. W. Schaefer.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49808" y="2075688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• Cranfield Library, fyi (Winter 2006), p. 11: The Schaefer Collection; explicitly identifies Peierls as Schaefer’s PhD supervisor.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49808" y="2825496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• Brown &amp; Schaefer (1956), Expansion in angular momenta in bound-state perturbation theory, Proceedings of the Royal Society A: acknowledgment to Peierls.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49808" y="3575304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• Brown, Langer &amp; Schaefer (1959), Lamb shift of a tightly bound electron. I. Method: doctoral thesis footnote, October 1955.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49808" y="4325112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• Konrad Lindner, historical research on Leipzig doctoral files: UAL, Phil. Fak. Prom. 01280 (Peierls, 1929).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49808" y="5074920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42A43"/>
                </a:solidFill>
              </a:rPr>
              <a:t>• Peierls papers, Bodleian: CSAC 52/6/77, C.275 (Schaefer correspondence 1953–55), C.18 (Bethe correspondence 1954–62).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6053328"/>
            <a:ext cx="10607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67D87"/>
                </a:solidFill>
              </a:rPr>
              <a:t>Documented relations and personal recollections are deliberately labelled separately.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567</Words>
  <Application>Microsoft Office PowerPoint</Application>
  <PresentationFormat>Widescreen</PresentationFormat>
  <Paragraphs>76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Family Tree — Brian Scannell</dc:title>
  <dc:subject>Academic genealogy of Brian Scannell</dc:subject>
  <dc:creator>OpenAI</dc:creator>
  <cp:lastModifiedBy>Brian Scannell</cp:lastModifiedBy>
  <cp:revision>2</cp:revision>
  <dcterms:created xsi:type="dcterms:W3CDTF">2026-10-18T10:59:14Z</dcterms:created>
  <dcterms:modified xsi:type="dcterms:W3CDTF">2026-10-18T23:10:12Z</dcterms:modified>
</cp:coreProperties>
</file>